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  <p:sldMasterId id="2147483685" r:id="rId7"/>
  </p:sldMasterIdLst>
  <p:notesMasterIdLst>
    <p:notesMasterId r:id="rId29"/>
  </p:notesMasterIdLst>
  <p:sldIdLst>
    <p:sldId id="6720" r:id="rId8"/>
    <p:sldId id="6705" r:id="rId9"/>
    <p:sldId id="258" r:id="rId10"/>
    <p:sldId id="259" r:id="rId11"/>
    <p:sldId id="6707" r:id="rId12"/>
    <p:sldId id="263" r:id="rId13"/>
    <p:sldId id="264" r:id="rId14"/>
    <p:sldId id="287" r:id="rId15"/>
    <p:sldId id="6713" r:id="rId16"/>
    <p:sldId id="288" r:id="rId17"/>
    <p:sldId id="6665" r:id="rId18"/>
    <p:sldId id="6666" r:id="rId19"/>
    <p:sldId id="6667" r:id="rId20"/>
    <p:sldId id="6668" r:id="rId21"/>
    <p:sldId id="272" r:id="rId22"/>
    <p:sldId id="6673" r:id="rId23"/>
    <p:sldId id="290" r:id="rId24"/>
    <p:sldId id="291" r:id="rId25"/>
    <p:sldId id="6732" r:id="rId26"/>
    <p:sldId id="6733" r:id="rId27"/>
    <p:sldId id="6675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32C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03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71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01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45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9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9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g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7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9.wdp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1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microsoft.com/office/2007/relationships/hdphoto" Target="../media/hdphoto10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image" Target="../media/image10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iphotel.com/en-gb/helpdesk-form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equiphotel.com/en-gb/practical-info/fa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alonreeduca.com/fr-fr/helpdesk-form.html" TargetMode="External"/><Relationship Id="rId5" Type="http://schemas.openxmlformats.org/officeDocument/2006/relationships/hyperlink" Target="mailto:no-reply@rxglobal.com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4343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COMPANY</a:t>
            </a:r>
            <a:r>
              <a:rPr kumimoji="0" lang="fr-FR" sz="4000" b="1" i="0" u="none" strike="noStrike" kern="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fr-FR" sz="4000" b="1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HUB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4" y="2828925"/>
            <a:ext cx="4724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User</a:t>
            </a: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Guide</a:t>
            </a:r>
            <a:r>
              <a:rPr kumimoji="0" lang="fr-FR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Company</a:t>
            </a:r>
            <a:r>
              <a:rPr kumimoji="0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Account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Administrators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85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EXHIBITORS CATALOGUE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EDD401-D88C-0B87-51DD-BFD9E9BD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940"/>
          <a:stretch/>
        </p:blipFill>
        <p:spPr>
          <a:xfrm>
            <a:off x="333921" y="1908525"/>
            <a:ext cx="1814193" cy="1425824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A41C9816-1FB9-3033-6106-03A60B2343E7}"/>
              </a:ext>
            </a:extLst>
          </p:cNvPr>
          <p:cNvSpPr txBox="1"/>
          <p:nvPr/>
        </p:nvSpPr>
        <p:spPr>
          <a:xfrm>
            <a:off x="2592311" y="1911864"/>
            <a:ext cx="882617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Catalogue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 to be visible in the market's printed catalog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aware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 closes several weeks before the market starts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so we recommend registering as soon as possible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85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en-US" sz="2200" dirty="0">
                <a:solidFill>
                  <a:schemeClr val="tx1"/>
                </a:solidFill>
              </a:rPr>
              <a:t>Lead Manager App (ex-</a:t>
            </a:r>
            <a:r>
              <a:rPr lang="en-US" sz="2200" dirty="0" err="1">
                <a:solidFill>
                  <a:schemeClr val="tx1"/>
                </a:solidFill>
              </a:rPr>
              <a:t>Emperia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r>
              <a:rPr lang="en-US" sz="2200" spc="-65" dirty="0">
                <a:solidFill>
                  <a:schemeClr val="tx1"/>
                </a:solidFill>
              </a:rPr>
              <a:t> 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r>
              <a:rPr lang="en-US" sz="2200" spc="-9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THE</a:t>
            </a:r>
            <a:r>
              <a:rPr lang="en-US" sz="2200" spc="-85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LEAD</a:t>
            </a:r>
            <a:r>
              <a:rPr lang="en-US" sz="2200" spc="-65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GENERATION</a:t>
            </a:r>
            <a:r>
              <a:rPr lang="en-US" sz="2200" spc="-65" dirty="0">
                <a:solidFill>
                  <a:schemeClr val="tx1"/>
                </a:solidFill>
              </a:rPr>
              <a:t> </a:t>
            </a:r>
            <a:r>
              <a:rPr lang="en-US" sz="2200" spc="-10" dirty="0">
                <a:solidFill>
                  <a:schemeClr val="tx1"/>
                </a:solidFill>
              </a:rPr>
              <a:t>SOLUTION</a:t>
            </a:r>
            <a:endParaRPr lang="en-US" sz="2200" dirty="0">
              <a:solidFill>
                <a:schemeClr val="tx1"/>
              </a:solidFill>
            </a:endParaRPr>
          </a:p>
          <a:p>
            <a:pPr marL="12700">
              <a:lnSpc>
                <a:spcPts val="3310"/>
              </a:lnSpc>
            </a:pP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Mobile</a:t>
            </a:r>
            <a:r>
              <a:rPr sz="1800" b="0" i="1" spc="-8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App</a:t>
            </a:r>
            <a:r>
              <a:rPr sz="1800" b="0" i="1" spc="-5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to</a:t>
            </a:r>
            <a:r>
              <a:rPr sz="1800" b="0" i="1" spc="-7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scan</a:t>
            </a:r>
            <a:r>
              <a:rPr sz="1800" b="0" i="1" spc="-4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visitors'</a:t>
            </a:r>
            <a:r>
              <a:rPr sz="1800" b="0" i="1" spc="-5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badge</a:t>
            </a:r>
            <a:endParaRPr sz="1800" b="0" i="1" spc="-10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6828" y="4355432"/>
            <a:ext cx="3769776" cy="20803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/>
          <p:nvPr/>
        </p:nvGrpSpPr>
        <p:grpSpPr>
          <a:xfrm>
            <a:off x="7462286" y="2792459"/>
            <a:ext cx="4464318" cy="1366690"/>
            <a:chOff x="912867" y="1209889"/>
            <a:chExt cx="5871971" cy="19998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67" y="1209889"/>
              <a:ext cx="5871971" cy="195224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/>
            <p:nvPr/>
          </p:nvSpPr>
          <p:spPr>
            <a:xfrm>
              <a:off x="5312276" y="2393757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defTabSz="91440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/>
            <p:nvPr/>
          </p:nvSpPr>
          <p:spPr>
            <a:xfrm>
              <a:off x="2436726" y="2458926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/>
            <p:nvPr/>
          </p:nvSpPr>
          <p:spPr>
            <a:xfrm>
              <a:off x="5143363" y="220385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BDF9562-DF9D-4C1C-DDFF-CA8E7D1CA48E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5877499" y="4009330"/>
            <a:ext cx="26621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877499" y="3474521"/>
            <a:ext cx="4929552" cy="41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559869" y="3788313"/>
            <a:ext cx="3317630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Download the </a:t>
            </a:r>
            <a:r>
              <a:rPr lang="en-US" b="1" kern="0" dirty="0">
                <a:solidFill>
                  <a:schemeClr val="tx1"/>
                </a:solidFill>
              </a:rPr>
              <a:t>Lead Manager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Mobile app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from the App Store or Google Play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559869" y="3252665"/>
            <a:ext cx="3317630" cy="44371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Customize your account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by indicating your company access code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559869" y="4808647"/>
            <a:ext cx="3317630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Upload up to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about your company sent to the visitors you scan at the show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559869" y="5716764"/>
            <a:ext cx="3317630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Add personalized questions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 These will be available on your </a:t>
            </a:r>
            <a:r>
              <a:rPr lang="en-US" b="1" kern="0" dirty="0">
                <a:solidFill>
                  <a:schemeClr val="tx1"/>
                </a:solidFill>
              </a:rPr>
              <a:t>Lead Manager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application, so you can easily answer the questions you ask visitors on a recurring basis.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5877499" y="5121998"/>
            <a:ext cx="22251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877499" y="6122448"/>
            <a:ext cx="21616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8">
            <a:extLst>
              <a:ext uri="{FF2B5EF4-FFF2-40B4-BE49-F238E27FC236}">
                <a16:creationId xmlns:a16="http://schemas.microsoft.com/office/drawing/2014/main" id="{0D835A9D-4153-7F81-A778-0994BEF53B14}"/>
              </a:ext>
            </a:extLst>
          </p:cNvPr>
          <p:cNvSpPr txBox="1"/>
          <p:nvPr/>
        </p:nvSpPr>
        <p:spPr>
          <a:xfrm>
            <a:off x="2582281" y="1715664"/>
            <a:ext cx="8309564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 (ex-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)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mobile app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scan visitors' badges at the exhibition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 contacts and find them in your online report available on your exhibitor dashboard.</a:t>
            </a:r>
            <a:endParaRPr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Image 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600523F-3775-2BB8-2196-99723D3AD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4" t="51737" r="75642" b="2691"/>
          <a:stretch/>
        </p:blipFill>
        <p:spPr>
          <a:xfrm>
            <a:off x="137201" y="1570196"/>
            <a:ext cx="2325907" cy="1858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en-US" sz="2200" dirty="0">
                <a:solidFill>
                  <a:schemeClr val="tx1"/>
                </a:solidFill>
              </a:rPr>
              <a:t>Lead Manager App (ex-</a:t>
            </a:r>
            <a:r>
              <a:rPr lang="en-US" sz="2200" dirty="0" err="1">
                <a:solidFill>
                  <a:schemeClr val="tx1"/>
                </a:solidFill>
              </a:rPr>
              <a:t>Emperia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r>
              <a:rPr sz="2200" dirty="0">
                <a:solidFill>
                  <a:schemeClr val="tx1"/>
                </a:solidFill>
              </a:rPr>
              <a:t>:</a:t>
            </a:r>
            <a:r>
              <a:rPr sz="2200" spc="-90" dirty="0">
                <a:solidFill>
                  <a:schemeClr val="tx1"/>
                </a:solidFill>
              </a:rPr>
              <a:t> </a:t>
            </a:r>
            <a:r>
              <a:rPr sz="2200" dirty="0">
                <a:solidFill>
                  <a:schemeClr val="tx1"/>
                </a:solidFill>
              </a:rPr>
              <a:t>THE</a:t>
            </a:r>
            <a:r>
              <a:rPr sz="2200" spc="-85" dirty="0">
                <a:solidFill>
                  <a:schemeClr val="tx1"/>
                </a:solidFill>
              </a:rPr>
              <a:t> </a:t>
            </a:r>
            <a:r>
              <a:rPr sz="2200" dirty="0">
                <a:solidFill>
                  <a:schemeClr val="tx1"/>
                </a:solidFill>
              </a:rPr>
              <a:t>LEAD</a:t>
            </a:r>
            <a:r>
              <a:rPr sz="2200" spc="-65" dirty="0">
                <a:solidFill>
                  <a:schemeClr val="tx1"/>
                </a:solidFill>
              </a:rPr>
              <a:t> </a:t>
            </a:r>
            <a:r>
              <a:rPr sz="2200" dirty="0">
                <a:solidFill>
                  <a:schemeClr val="tx1"/>
                </a:solidFill>
              </a:rPr>
              <a:t>GENERATION</a:t>
            </a:r>
            <a:r>
              <a:rPr sz="2200" spc="-65" dirty="0">
                <a:solidFill>
                  <a:schemeClr val="tx1"/>
                </a:solidFill>
              </a:rPr>
              <a:t> </a:t>
            </a:r>
            <a:r>
              <a:rPr sz="2200" spc="-10" dirty="0">
                <a:solidFill>
                  <a:schemeClr val="tx1"/>
                </a:solidFill>
              </a:rPr>
              <a:t>SOLUTION</a:t>
            </a:r>
            <a:endParaRPr lang="fr-FR" sz="2200" dirty="0">
              <a:solidFill>
                <a:schemeClr val="tx1"/>
              </a:solidFill>
            </a:endParaRPr>
          </a:p>
          <a:p>
            <a:pPr marL="12700">
              <a:lnSpc>
                <a:spcPts val="3300"/>
              </a:lnSpc>
            </a:pP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Download</a:t>
            </a:r>
            <a:r>
              <a:rPr sz="1800" b="0" i="1" spc="-9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your</a:t>
            </a:r>
            <a:r>
              <a:rPr sz="1800" b="0" i="1" spc="-114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spc="-10" dirty="0">
                <a:solidFill>
                  <a:schemeClr val="tx1"/>
                </a:solidFill>
                <a:latin typeface="Montserrat"/>
                <a:cs typeface="Montserrat"/>
              </a:rPr>
              <a:t>leads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2941" y="5363651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Download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list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600" b="1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scanned</a:t>
            </a:r>
            <a:r>
              <a:rPr kumimoji="0" lang="fr-FR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report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available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.csv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.xlsx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format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FB0E6C-D75C-38FA-6DC6-39BC7B490731}"/>
              </a:ext>
            </a:extLst>
          </p:cNvPr>
          <p:cNvSpPr txBox="1"/>
          <p:nvPr/>
        </p:nvSpPr>
        <p:spPr>
          <a:xfrm>
            <a:off x="2643093" y="1995414"/>
            <a:ext cx="9408833" cy="101142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during the fair or at its conclusion, you have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visitors who have been scanned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all your collaborators.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At the end of the fair, individuals who have been scanned will </a:t>
            </a:r>
            <a:r>
              <a:rPr lang="en-US" sz="1400" b="1" dirty="0">
                <a:solidFill>
                  <a:schemeClr val="tx1"/>
                </a:solidFill>
              </a:rPr>
              <a:t>receive the documents you have uploaded in the Lead Manager App menu of your exhibitor space,</a:t>
            </a:r>
            <a:r>
              <a:rPr lang="en-US" sz="1400" dirty="0">
                <a:solidFill>
                  <a:schemeClr val="tx1"/>
                </a:solidFill>
              </a:rPr>
              <a:t> as well as your contact details.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5C47E4A-AD9F-42B9-01FB-24D31D0F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1" t="50864" r="75419" b="2755"/>
          <a:stretch/>
        </p:blipFill>
        <p:spPr>
          <a:xfrm>
            <a:off x="140074" y="1818665"/>
            <a:ext cx="2290847" cy="1891818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8DEBFE1-E4E3-207E-161B-E5204F31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588" y="3214434"/>
            <a:ext cx="7586382" cy="1897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MANAGE YOUR COMPANY </a:t>
            </a:r>
            <a:r>
              <a:rPr sz="2400" spc="-10" dirty="0">
                <a:solidFill>
                  <a:schemeClr val="tx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tx1"/>
                </a:solidFill>
                <a:latin typeface="Montserrat"/>
                <a:cs typeface="Montserrat"/>
              </a:rPr>
              <a:t>quota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322" y="4018248"/>
            <a:ext cx="5105276" cy="23472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7492124" y="4286205"/>
            <a:ext cx="990890" cy="257422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8109446" y="4717461"/>
            <a:ext cx="1375559" cy="39673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</p:cNvCxnSpPr>
          <p:nvPr/>
        </p:nvCxnSpPr>
        <p:spPr>
          <a:xfrm>
            <a:off x="5934686" y="4978245"/>
            <a:ext cx="21957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2C62748-2A1E-C760-6E1A-CC01986B7F63}"/>
              </a:ext>
            </a:extLst>
          </p:cNvPr>
          <p:cNvCxnSpPr>
            <a:cxnSpLocks/>
          </p:cNvCxnSpPr>
          <p:nvPr/>
        </p:nvCxnSpPr>
        <p:spPr>
          <a:xfrm>
            <a:off x="5808330" y="4434669"/>
            <a:ext cx="16413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3872704" y="4213651"/>
            <a:ext cx="2072199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Click here if you want to create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single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3872704" y="4859373"/>
            <a:ext cx="2061982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Use this template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upload multiple delegates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at the same time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49AF15AB-FFA6-E13C-2CE5-E54EF57F43C5}"/>
              </a:ext>
            </a:extLst>
          </p:cNvPr>
          <p:cNvSpPr>
            <a:spLocks/>
          </p:cNvSpPr>
          <p:nvPr/>
        </p:nvSpPr>
        <p:spPr>
          <a:xfrm>
            <a:off x="2249810" y="4368747"/>
            <a:ext cx="2166620" cy="1804035"/>
          </a:xfrm>
          <a:custGeom>
            <a:avLst/>
            <a:gdLst/>
            <a:ahLst/>
            <a:cxnLst/>
            <a:rect l="l" t="t" r="r" b="b"/>
            <a:pathLst>
              <a:path w="2166620" h="1804035">
                <a:moveTo>
                  <a:pt x="0" y="0"/>
                </a:moveTo>
                <a:lnTo>
                  <a:pt x="2166366" y="0"/>
                </a:lnTo>
                <a:lnTo>
                  <a:pt x="2166366" y="1803653"/>
                </a:lnTo>
                <a:lnTo>
                  <a:pt x="0" y="1803653"/>
                </a:lnTo>
                <a:lnTo>
                  <a:pt x="0" y="0"/>
                </a:lnTo>
                <a:close/>
              </a:path>
            </a:pathLst>
          </a:custGeom>
          <a:ln w="19049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E180FD4-C940-CCBA-F357-3497CB35C6BE}"/>
              </a:ext>
            </a:extLst>
          </p:cNvPr>
          <p:cNvCxnSpPr>
            <a:cxnSpLocks/>
          </p:cNvCxnSpPr>
          <p:nvPr/>
        </p:nvCxnSpPr>
        <p:spPr>
          <a:xfrm>
            <a:off x="1129217" y="2940566"/>
            <a:ext cx="0" cy="608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ject 9">
            <a:extLst>
              <a:ext uri="{FF2B5EF4-FFF2-40B4-BE49-F238E27FC236}">
                <a16:creationId xmlns:a16="http://schemas.microsoft.com/office/drawing/2014/main" id="{E7D48F70-43FC-379B-7EA6-059AD45B13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04" y="1561279"/>
            <a:ext cx="1739023" cy="13773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4648528-A4E8-E9F6-D630-9FD3FB16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9" y="3625815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7C1CE36A-6A9F-4E9B-DDFE-C54F6033B750}"/>
              </a:ext>
            </a:extLst>
          </p:cNvPr>
          <p:cNvSpPr/>
          <p:nvPr/>
        </p:nvSpPr>
        <p:spPr>
          <a:xfrm>
            <a:off x="254509" y="3549037"/>
            <a:ext cx="2789172" cy="5782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64A8DD-A803-9127-F133-FE086A4AE372}"/>
              </a:ext>
            </a:extLst>
          </p:cNvPr>
          <p:cNvSpPr txBox="1"/>
          <p:nvPr/>
        </p:nvSpPr>
        <p:spPr>
          <a:xfrm>
            <a:off x="254508" y="4283376"/>
            <a:ext cx="2572771" cy="96525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 :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>
                <a:solidFill>
                  <a:schemeClr val="tx1"/>
                </a:solidFill>
              </a:rPr>
              <a:t>Allocate badges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 badges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27D1A3-8E2D-402F-B050-0684EBF4A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322" y="3613553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4">
            <a:extLst>
              <a:ext uri="{FF2B5EF4-FFF2-40B4-BE49-F238E27FC236}">
                <a16:creationId xmlns:a16="http://schemas.microsoft.com/office/drawing/2014/main" id="{084F0052-B77B-44E8-91E6-317431A94090}"/>
              </a:ext>
            </a:extLst>
          </p:cNvPr>
          <p:cNvSpPr/>
          <p:nvPr/>
        </p:nvSpPr>
        <p:spPr>
          <a:xfrm>
            <a:off x="6622162" y="3625928"/>
            <a:ext cx="1562447" cy="42471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754FAE-1E27-E79E-3284-5F2027AC1C61}"/>
              </a:ext>
            </a:extLst>
          </p:cNvPr>
          <p:cNvCxnSpPr>
            <a:cxnSpLocks/>
          </p:cNvCxnSpPr>
          <p:nvPr/>
        </p:nvCxnSpPr>
        <p:spPr>
          <a:xfrm>
            <a:off x="3009319" y="3788318"/>
            <a:ext cx="3612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898F3A-956B-1A47-888D-0F96E37F9F15}"/>
              </a:ext>
            </a:extLst>
          </p:cNvPr>
          <p:cNvSpPr txBox="1">
            <a:spLocks/>
          </p:cNvSpPr>
          <p:nvPr/>
        </p:nvSpPr>
        <p:spPr>
          <a:xfrm>
            <a:off x="2249810" y="1475727"/>
            <a:ext cx="9627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badges provide access to the fair before the opening hours for visitors and during the setup and dismantling days.</a:t>
            </a:r>
          </a:p>
          <a:p>
            <a:endParaRPr lang="en-US" sz="16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Allocate Badges section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you to add one or more badges for your colleagues</a:t>
            </a:r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6DD5D0-0A7E-FB7A-561A-591231175770}"/>
              </a:ext>
            </a:extLst>
          </p:cNvPr>
          <p:cNvGrpSpPr/>
          <p:nvPr/>
        </p:nvGrpSpPr>
        <p:grpSpPr>
          <a:xfrm>
            <a:off x="2141356" y="3131774"/>
            <a:ext cx="6740081" cy="3137596"/>
            <a:chOff x="2943802" y="3733800"/>
            <a:chExt cx="6048743" cy="2447531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D2684EC9-012F-CEE1-4861-00ABE4582CEF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802" y="3733800"/>
              <a:ext cx="6048743" cy="24475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ject 4"/>
            <p:cNvPicPr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 t="72346" r="82086"/>
            <a:stretch/>
          </p:blipFill>
          <p:spPr>
            <a:xfrm>
              <a:off x="2946655" y="5500773"/>
              <a:ext cx="1083564" cy="67683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126832" y="5282501"/>
            <a:ext cx="415632" cy="460221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7441" y="3583758"/>
            <a:ext cx="1447800" cy="551965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39035" y="5308382"/>
            <a:ext cx="826135" cy="434340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 flipV="1">
            <a:off x="1759536" y="3954763"/>
            <a:ext cx="1295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442209" y="5419548"/>
            <a:ext cx="15556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8466841" y="3215867"/>
            <a:ext cx="1102701" cy="2092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54508" y="5090140"/>
            <a:ext cx="1637794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Here you can find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payment status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of the badge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569542" y="2994849"/>
            <a:ext cx="2193250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Get and print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your badges using this button.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59231" y="4073871"/>
            <a:ext cx="1669031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Here you can find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exhibitor badges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you have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uploaded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F21FDBA-F939-16E0-7A9B-D9A72A5BC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MANAGE YOUR COMPANY </a:t>
            </a:r>
            <a:r>
              <a:rPr sz="2400" spc="-10" dirty="0">
                <a:solidFill>
                  <a:schemeClr val="tx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tx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tx1"/>
                </a:solidFill>
                <a:latin typeface="Montserrat"/>
                <a:cs typeface="Montserrat"/>
              </a:rPr>
              <a:t>quota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DBF20833-F936-CBBE-7B5E-5DE549E02F2D}"/>
              </a:ext>
            </a:extLst>
          </p:cNvPr>
          <p:cNvSpPr txBox="1"/>
          <p:nvPr/>
        </p:nvSpPr>
        <p:spPr>
          <a:xfrm>
            <a:off x="2141356" y="1608414"/>
            <a:ext cx="96214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Badges are 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for download and printing 15 days before the show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However, you must have properly completed your profile in its entirety in advance in order to access your badge.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6B201FF-A853-38EC-B19B-F8BFB92EE9FB}"/>
              </a:ext>
            </a:extLst>
          </p:cNvPr>
          <p:cNvSpPr/>
          <p:nvPr/>
        </p:nvSpPr>
        <p:spPr>
          <a:xfrm>
            <a:off x="8419499" y="5742722"/>
            <a:ext cx="396240" cy="370840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351C7BC-B70B-F41C-D481-E95C3804C217}"/>
              </a:ext>
            </a:extLst>
          </p:cNvPr>
          <p:cNvCxnSpPr>
            <a:cxnSpLocks/>
          </p:cNvCxnSpPr>
          <p:nvPr/>
        </p:nvCxnSpPr>
        <p:spPr>
          <a:xfrm flipH="1">
            <a:off x="8861581" y="5918637"/>
            <a:ext cx="707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E832676-E892-19A2-4548-C7780EA26F6C}"/>
              </a:ext>
            </a:extLst>
          </p:cNvPr>
          <p:cNvSpPr txBox="1"/>
          <p:nvPr/>
        </p:nvSpPr>
        <p:spPr>
          <a:xfrm>
            <a:off x="9569542" y="5083892"/>
            <a:ext cx="2193251" cy="1180699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You can modify them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(with the exception of the email address). If you modify the badge, you will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need to re-print as the previous one will no longer be valid.</a:t>
            </a:r>
          </a:p>
        </p:txBody>
      </p:sp>
      <p:pic>
        <p:nvPicPr>
          <p:cNvPr id="15" name="object 17">
            <a:extLst>
              <a:ext uri="{FF2B5EF4-FFF2-40B4-BE49-F238E27FC236}">
                <a16:creationId xmlns:a16="http://schemas.microsoft.com/office/drawing/2014/main" id="{371B1088-EED7-20DE-487F-4433301E20D9}"/>
              </a:ext>
            </a:extLst>
          </p:cNvPr>
          <p:cNvPicPr/>
          <p:nvPr/>
        </p:nvPicPr>
        <p:blipFill rotWithShape="1">
          <a:blip r:embed="rId6" cstate="print"/>
          <a:srcRect r="50000"/>
          <a:stretch/>
        </p:blipFill>
        <p:spPr>
          <a:xfrm>
            <a:off x="10246599" y="3614752"/>
            <a:ext cx="839135" cy="1180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CA30D574-92D3-3FC0-8EC7-BC50EB52E6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71" y="1673179"/>
            <a:ext cx="1465750" cy="11609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7687" y="3138671"/>
            <a:ext cx="6601523" cy="881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0758" y="5315752"/>
            <a:ext cx="70104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/>
          <p:nvPr/>
        </p:nvSpPr>
        <p:spPr>
          <a:xfrm>
            <a:off x="2999554" y="3337352"/>
            <a:ext cx="2022331" cy="353503"/>
          </a:xfrm>
          <a:custGeom>
            <a:avLst/>
            <a:gdLst/>
            <a:ahLst/>
            <a:cxnLst/>
            <a:rect l="l" t="t" r="r" b="b"/>
            <a:pathLst>
              <a:path w="2964179" h="455930">
                <a:moveTo>
                  <a:pt x="0" y="227837"/>
                </a:moveTo>
                <a:lnTo>
                  <a:pt x="17076" y="193140"/>
                </a:lnTo>
                <a:lnTo>
                  <a:pt x="66631" y="160085"/>
                </a:lnTo>
                <a:lnTo>
                  <a:pt x="116469" y="139153"/>
                </a:lnTo>
                <a:lnTo>
                  <a:pt x="178879" y="119236"/>
                </a:lnTo>
                <a:lnTo>
                  <a:pt x="253116" y="100451"/>
                </a:lnTo>
                <a:lnTo>
                  <a:pt x="294437" y="91518"/>
                </a:lnTo>
                <a:lnTo>
                  <a:pt x="338435" y="82911"/>
                </a:lnTo>
                <a:lnTo>
                  <a:pt x="385018" y="74644"/>
                </a:lnTo>
                <a:lnTo>
                  <a:pt x="434092" y="66732"/>
                </a:lnTo>
                <a:lnTo>
                  <a:pt x="485564" y="59188"/>
                </a:lnTo>
                <a:lnTo>
                  <a:pt x="539341" y="52027"/>
                </a:lnTo>
                <a:lnTo>
                  <a:pt x="595329" y="45263"/>
                </a:lnTo>
                <a:lnTo>
                  <a:pt x="653437" y="38911"/>
                </a:lnTo>
                <a:lnTo>
                  <a:pt x="713570" y="32984"/>
                </a:lnTo>
                <a:lnTo>
                  <a:pt x="775635" y="27498"/>
                </a:lnTo>
                <a:lnTo>
                  <a:pt x="839540" y="22467"/>
                </a:lnTo>
                <a:lnTo>
                  <a:pt x="905191" y="17904"/>
                </a:lnTo>
                <a:lnTo>
                  <a:pt x="972495" y="13825"/>
                </a:lnTo>
                <a:lnTo>
                  <a:pt x="1041360" y="10243"/>
                </a:lnTo>
                <a:lnTo>
                  <a:pt x="1111691" y="7172"/>
                </a:lnTo>
                <a:lnTo>
                  <a:pt x="1183395" y="4628"/>
                </a:lnTo>
                <a:lnTo>
                  <a:pt x="1256381" y="2625"/>
                </a:lnTo>
                <a:lnTo>
                  <a:pt x="1330554" y="1176"/>
                </a:lnTo>
                <a:lnTo>
                  <a:pt x="1405821" y="296"/>
                </a:lnTo>
                <a:lnTo>
                  <a:pt x="1482090" y="0"/>
                </a:lnTo>
                <a:lnTo>
                  <a:pt x="1558358" y="296"/>
                </a:lnTo>
                <a:lnTo>
                  <a:pt x="1633625" y="1176"/>
                </a:lnTo>
                <a:lnTo>
                  <a:pt x="1707798" y="2625"/>
                </a:lnTo>
                <a:lnTo>
                  <a:pt x="1780784" y="4628"/>
                </a:lnTo>
                <a:lnTo>
                  <a:pt x="1852488" y="7172"/>
                </a:lnTo>
                <a:lnTo>
                  <a:pt x="1922819" y="10243"/>
                </a:lnTo>
                <a:lnTo>
                  <a:pt x="1991684" y="13825"/>
                </a:lnTo>
                <a:lnTo>
                  <a:pt x="2058988" y="17904"/>
                </a:lnTo>
                <a:lnTo>
                  <a:pt x="2124639" y="22467"/>
                </a:lnTo>
                <a:lnTo>
                  <a:pt x="2188544" y="27498"/>
                </a:lnTo>
                <a:lnTo>
                  <a:pt x="2250609" y="32984"/>
                </a:lnTo>
                <a:lnTo>
                  <a:pt x="2310742" y="38911"/>
                </a:lnTo>
                <a:lnTo>
                  <a:pt x="2368850" y="45263"/>
                </a:lnTo>
                <a:lnTo>
                  <a:pt x="2424838" y="52027"/>
                </a:lnTo>
                <a:lnTo>
                  <a:pt x="2478615" y="59188"/>
                </a:lnTo>
                <a:lnTo>
                  <a:pt x="2530087" y="66732"/>
                </a:lnTo>
                <a:lnTo>
                  <a:pt x="2579161" y="74644"/>
                </a:lnTo>
                <a:lnTo>
                  <a:pt x="2625744" y="82911"/>
                </a:lnTo>
                <a:lnTo>
                  <a:pt x="2669742" y="91518"/>
                </a:lnTo>
                <a:lnTo>
                  <a:pt x="2711063" y="100451"/>
                </a:lnTo>
                <a:lnTo>
                  <a:pt x="2749613" y="109695"/>
                </a:lnTo>
                <a:lnTo>
                  <a:pt x="2818030" y="129060"/>
                </a:lnTo>
                <a:lnTo>
                  <a:pt x="2874247" y="149499"/>
                </a:lnTo>
                <a:lnTo>
                  <a:pt x="2917520" y="170897"/>
                </a:lnTo>
                <a:lnTo>
                  <a:pt x="2956528" y="204542"/>
                </a:lnTo>
                <a:lnTo>
                  <a:pt x="2964180" y="227837"/>
                </a:lnTo>
                <a:lnTo>
                  <a:pt x="2962251" y="239562"/>
                </a:lnTo>
                <a:lnTo>
                  <a:pt x="2934069" y="273755"/>
                </a:lnTo>
                <a:lnTo>
                  <a:pt x="2897548" y="295590"/>
                </a:lnTo>
                <a:lnTo>
                  <a:pt x="2847710" y="316522"/>
                </a:lnTo>
                <a:lnTo>
                  <a:pt x="2785300" y="336439"/>
                </a:lnTo>
                <a:lnTo>
                  <a:pt x="2711063" y="355224"/>
                </a:lnTo>
                <a:lnTo>
                  <a:pt x="2669742" y="364157"/>
                </a:lnTo>
                <a:lnTo>
                  <a:pt x="2625744" y="372764"/>
                </a:lnTo>
                <a:lnTo>
                  <a:pt x="2579161" y="381031"/>
                </a:lnTo>
                <a:lnTo>
                  <a:pt x="2530087" y="388943"/>
                </a:lnTo>
                <a:lnTo>
                  <a:pt x="2478615" y="396487"/>
                </a:lnTo>
                <a:lnTo>
                  <a:pt x="2424838" y="403648"/>
                </a:lnTo>
                <a:lnTo>
                  <a:pt x="2368850" y="410412"/>
                </a:lnTo>
                <a:lnTo>
                  <a:pt x="2310742" y="416764"/>
                </a:lnTo>
                <a:lnTo>
                  <a:pt x="2250609" y="422691"/>
                </a:lnTo>
                <a:lnTo>
                  <a:pt x="2188544" y="428177"/>
                </a:lnTo>
                <a:lnTo>
                  <a:pt x="2124639" y="433208"/>
                </a:lnTo>
                <a:lnTo>
                  <a:pt x="2058988" y="437771"/>
                </a:lnTo>
                <a:lnTo>
                  <a:pt x="1991684" y="441850"/>
                </a:lnTo>
                <a:lnTo>
                  <a:pt x="1922819" y="445432"/>
                </a:lnTo>
                <a:lnTo>
                  <a:pt x="1852488" y="448503"/>
                </a:lnTo>
                <a:lnTo>
                  <a:pt x="1780784" y="451047"/>
                </a:lnTo>
                <a:lnTo>
                  <a:pt x="1707798" y="453050"/>
                </a:lnTo>
                <a:lnTo>
                  <a:pt x="1633625" y="454499"/>
                </a:lnTo>
                <a:lnTo>
                  <a:pt x="1558358" y="455379"/>
                </a:lnTo>
                <a:lnTo>
                  <a:pt x="1482090" y="455675"/>
                </a:lnTo>
                <a:lnTo>
                  <a:pt x="1405821" y="455379"/>
                </a:lnTo>
                <a:lnTo>
                  <a:pt x="1330554" y="454499"/>
                </a:lnTo>
                <a:lnTo>
                  <a:pt x="1256381" y="453050"/>
                </a:lnTo>
                <a:lnTo>
                  <a:pt x="1183395" y="451047"/>
                </a:lnTo>
                <a:lnTo>
                  <a:pt x="1111691" y="448503"/>
                </a:lnTo>
                <a:lnTo>
                  <a:pt x="1041360" y="445432"/>
                </a:lnTo>
                <a:lnTo>
                  <a:pt x="972495" y="441850"/>
                </a:lnTo>
                <a:lnTo>
                  <a:pt x="905191" y="437771"/>
                </a:lnTo>
                <a:lnTo>
                  <a:pt x="839540" y="433208"/>
                </a:lnTo>
                <a:lnTo>
                  <a:pt x="775635" y="428177"/>
                </a:lnTo>
                <a:lnTo>
                  <a:pt x="713570" y="422691"/>
                </a:lnTo>
                <a:lnTo>
                  <a:pt x="653437" y="416764"/>
                </a:lnTo>
                <a:lnTo>
                  <a:pt x="595329" y="410412"/>
                </a:lnTo>
                <a:lnTo>
                  <a:pt x="539341" y="403648"/>
                </a:lnTo>
                <a:lnTo>
                  <a:pt x="485564" y="396487"/>
                </a:lnTo>
                <a:lnTo>
                  <a:pt x="434092" y="388943"/>
                </a:lnTo>
                <a:lnTo>
                  <a:pt x="385018" y="381031"/>
                </a:lnTo>
                <a:lnTo>
                  <a:pt x="338435" y="372764"/>
                </a:lnTo>
                <a:lnTo>
                  <a:pt x="294437" y="364157"/>
                </a:lnTo>
                <a:lnTo>
                  <a:pt x="253116" y="355224"/>
                </a:lnTo>
                <a:lnTo>
                  <a:pt x="214566" y="345980"/>
                </a:lnTo>
                <a:lnTo>
                  <a:pt x="146149" y="326615"/>
                </a:lnTo>
                <a:lnTo>
                  <a:pt x="89932" y="306176"/>
                </a:lnTo>
                <a:lnTo>
                  <a:pt x="46659" y="284778"/>
                </a:lnTo>
                <a:lnTo>
                  <a:pt x="7651" y="251133"/>
                </a:lnTo>
                <a:lnTo>
                  <a:pt x="0" y="22783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6929" y="3167336"/>
            <a:ext cx="1609729" cy="529515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55310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sz="2400" dirty="0">
                <a:solidFill>
                  <a:schemeClr val="tx1"/>
                </a:solidFill>
              </a:rPr>
              <a:t>INVITE</a:t>
            </a:r>
            <a:r>
              <a:rPr sz="2400" spc="-70" dirty="0">
                <a:solidFill>
                  <a:schemeClr val="tx1"/>
                </a:solidFill>
              </a:rPr>
              <a:t> </a:t>
            </a:r>
            <a:r>
              <a:rPr sz="2400" spc="-10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8582" y="4403987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button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8582" y="4663067"/>
            <a:ext cx="331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</a:t>
            </a:r>
            <a:r>
              <a:rPr kumimoji="0" sz="120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200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your</a:t>
            </a:r>
            <a:r>
              <a:rPr kumimoji="0" sz="1200" b="1" i="0" u="none" strike="noStrike" kern="0" cap="none" spc="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umbrellas</a:t>
            </a:r>
            <a:r>
              <a:rPr kumimoji="0" sz="1200" b="1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affiliates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582" y="4845948"/>
            <a:ext cx="1426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200" b="1" i="0" u="none" strike="noStrike" kern="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13248" y="4395875"/>
            <a:ext cx="322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sz="1200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20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r>
              <a:rPr kumimoji="0" sz="1200" b="1" i="0" u="none" strike="noStrike" kern="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clicked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not</a:t>
            </a:r>
            <a:r>
              <a:rPr kumimoji="0" sz="1200" b="1" i="0" u="none" strike="noStrike" kern="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</a:t>
            </a:r>
            <a:r>
              <a:rPr kumimoji="0" sz="12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 flipV="1">
            <a:off x="6984146" y="3101158"/>
            <a:ext cx="472775" cy="614129"/>
          </a:xfrm>
          <a:custGeom>
            <a:avLst/>
            <a:gdLst/>
            <a:ahLst/>
            <a:cxnLst/>
            <a:rect l="l" t="t" r="r" b="b"/>
            <a:pathLst>
              <a:path w="681354" h="561339">
                <a:moveTo>
                  <a:pt x="0" y="280415"/>
                </a:moveTo>
                <a:lnTo>
                  <a:pt x="3693" y="238979"/>
                </a:lnTo>
                <a:lnTo>
                  <a:pt x="14421" y="199430"/>
                </a:lnTo>
                <a:lnTo>
                  <a:pt x="31658" y="162202"/>
                </a:lnTo>
                <a:lnTo>
                  <a:pt x="54875" y="127729"/>
                </a:lnTo>
                <a:lnTo>
                  <a:pt x="83548" y="96444"/>
                </a:lnTo>
                <a:lnTo>
                  <a:pt x="117147" y="68783"/>
                </a:lnTo>
                <a:lnTo>
                  <a:pt x="155147" y="45178"/>
                </a:lnTo>
                <a:lnTo>
                  <a:pt x="197021" y="26063"/>
                </a:lnTo>
                <a:lnTo>
                  <a:pt x="242241" y="11873"/>
                </a:lnTo>
                <a:lnTo>
                  <a:pt x="290281" y="3040"/>
                </a:lnTo>
                <a:lnTo>
                  <a:pt x="340614" y="0"/>
                </a:lnTo>
                <a:lnTo>
                  <a:pt x="390946" y="3040"/>
                </a:lnTo>
                <a:lnTo>
                  <a:pt x="438986" y="11873"/>
                </a:lnTo>
                <a:lnTo>
                  <a:pt x="484206" y="26063"/>
                </a:lnTo>
                <a:lnTo>
                  <a:pt x="526080" y="45178"/>
                </a:lnTo>
                <a:lnTo>
                  <a:pt x="564080" y="68783"/>
                </a:lnTo>
                <a:lnTo>
                  <a:pt x="597679" y="96444"/>
                </a:lnTo>
                <a:lnTo>
                  <a:pt x="626352" y="127729"/>
                </a:lnTo>
                <a:lnTo>
                  <a:pt x="649569" y="162202"/>
                </a:lnTo>
                <a:lnTo>
                  <a:pt x="666806" y="199430"/>
                </a:lnTo>
                <a:lnTo>
                  <a:pt x="677534" y="238979"/>
                </a:lnTo>
                <a:lnTo>
                  <a:pt x="681228" y="280415"/>
                </a:lnTo>
                <a:lnTo>
                  <a:pt x="677534" y="321852"/>
                </a:lnTo>
                <a:lnTo>
                  <a:pt x="666806" y="361401"/>
                </a:lnTo>
                <a:lnTo>
                  <a:pt x="649569" y="398629"/>
                </a:lnTo>
                <a:lnTo>
                  <a:pt x="626352" y="433102"/>
                </a:lnTo>
                <a:lnTo>
                  <a:pt x="597679" y="464387"/>
                </a:lnTo>
                <a:lnTo>
                  <a:pt x="564080" y="492048"/>
                </a:lnTo>
                <a:lnTo>
                  <a:pt x="526080" y="515653"/>
                </a:lnTo>
                <a:lnTo>
                  <a:pt x="484206" y="534768"/>
                </a:lnTo>
                <a:lnTo>
                  <a:pt x="438986" y="548958"/>
                </a:lnTo>
                <a:lnTo>
                  <a:pt x="390946" y="557791"/>
                </a:lnTo>
                <a:lnTo>
                  <a:pt x="340614" y="560831"/>
                </a:lnTo>
                <a:lnTo>
                  <a:pt x="290281" y="557791"/>
                </a:lnTo>
                <a:lnTo>
                  <a:pt x="242241" y="548958"/>
                </a:lnTo>
                <a:lnTo>
                  <a:pt x="197021" y="534768"/>
                </a:lnTo>
                <a:lnTo>
                  <a:pt x="155147" y="515653"/>
                </a:lnTo>
                <a:lnTo>
                  <a:pt x="117147" y="492048"/>
                </a:lnTo>
                <a:lnTo>
                  <a:pt x="83548" y="464387"/>
                </a:lnTo>
                <a:lnTo>
                  <a:pt x="54875" y="433102"/>
                </a:lnTo>
                <a:lnTo>
                  <a:pt x="31658" y="398629"/>
                </a:lnTo>
                <a:lnTo>
                  <a:pt x="14421" y="361401"/>
                </a:lnTo>
                <a:lnTo>
                  <a:pt x="3693" y="321852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06687" y="2269054"/>
            <a:ext cx="272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5621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</a:t>
            </a:r>
            <a:r>
              <a:rPr kumimoji="0" sz="1200" b="0" i="0" u="none" strike="noStrike" kern="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registrations available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3669D11-C6CC-12C6-8484-FA54AF709338}"/>
              </a:ext>
            </a:extLst>
          </p:cNvPr>
          <p:cNvCxnSpPr>
            <a:cxnSpLocks/>
          </p:cNvCxnSpPr>
          <p:nvPr/>
        </p:nvCxnSpPr>
        <p:spPr>
          <a:xfrm flipH="1" flipV="1">
            <a:off x="7456921" y="3627081"/>
            <a:ext cx="2001081" cy="8445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AF9914-8F06-1428-B175-889807D88005}"/>
              </a:ext>
            </a:extLst>
          </p:cNvPr>
          <p:cNvCxnSpPr>
            <a:cxnSpLocks/>
            <a:stCxn id="58" idx="3"/>
            <a:endCxn id="6" idx="1"/>
          </p:cNvCxnSpPr>
          <p:nvPr/>
        </p:nvCxnSpPr>
        <p:spPr>
          <a:xfrm flipV="1">
            <a:off x="3557638" y="5658652"/>
            <a:ext cx="72312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68BECB9-D533-EFB5-FA14-4AE15BAD62F3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45691" y="3627081"/>
            <a:ext cx="1237819" cy="7193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0D3E3C-8E5D-6A41-3792-5F8965B2248D}"/>
              </a:ext>
            </a:extLst>
          </p:cNvPr>
          <p:cNvCxnSpPr>
            <a:cxnSpLocks/>
          </p:cNvCxnSpPr>
          <p:nvPr/>
        </p:nvCxnSpPr>
        <p:spPr>
          <a:xfrm flipH="1">
            <a:off x="6743700" y="2505178"/>
            <a:ext cx="2564771" cy="698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4DDB4D0-6950-E485-7E36-9F744278F523}"/>
              </a:ext>
            </a:extLst>
          </p:cNvPr>
          <p:cNvSpPr txBox="1"/>
          <p:nvPr/>
        </p:nvSpPr>
        <p:spPr>
          <a:xfrm>
            <a:off x="9413241" y="2400689"/>
            <a:ext cx="2438400" cy="44371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 the number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registrations available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7E4AC7-1BE0-B4A9-BCA0-64FD32886D01}"/>
              </a:ext>
            </a:extLst>
          </p:cNvPr>
          <p:cNvSpPr txBox="1"/>
          <p:nvPr/>
        </p:nvSpPr>
        <p:spPr>
          <a:xfrm>
            <a:off x="9506209" y="4101604"/>
            <a:ext cx="2082787" cy="813043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 the number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who have clicked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the link but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not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 the registration.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5239C6-31AF-7551-9E5E-AF54C9C5CED3}"/>
              </a:ext>
            </a:extLst>
          </p:cNvPr>
          <p:cNvSpPr txBox="1"/>
          <p:nvPr/>
        </p:nvSpPr>
        <p:spPr>
          <a:xfrm>
            <a:off x="333743" y="4346472"/>
            <a:ext cx="3223895" cy="70364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 the link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using the button copy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 this link to the people you would like to invite to the </a:t>
            </a:r>
            <a:r>
              <a:rPr lang="en-US" kern="0" dirty="0">
                <a:solidFill>
                  <a:schemeClr val="tx1"/>
                </a:solidFill>
              </a:rPr>
              <a:t>show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9FAE722-26A0-B46D-3717-1D10597D80B3}"/>
              </a:ext>
            </a:extLst>
          </p:cNvPr>
          <p:cNvSpPr txBox="1"/>
          <p:nvPr/>
        </p:nvSpPr>
        <p:spPr>
          <a:xfrm>
            <a:off x="333743" y="5430269"/>
            <a:ext cx="3223895" cy="4567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find the list of people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registered with your personalized link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below</a:t>
            </a:r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E211F7D4-E52E-11FC-FD17-F10D302962F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921" y="1675177"/>
            <a:ext cx="1536192" cy="12801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object 4">
            <a:extLst>
              <a:ext uri="{FF2B5EF4-FFF2-40B4-BE49-F238E27FC236}">
                <a16:creationId xmlns:a16="http://schemas.microsoft.com/office/drawing/2014/main" id="{F8EC1D62-ECDD-9434-AD10-D8CE2342E5CA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37094" r="67091" b="49033"/>
          <a:stretch/>
        </p:blipFill>
        <p:spPr>
          <a:xfrm>
            <a:off x="3165475" y="3462337"/>
            <a:ext cx="1284605" cy="122238"/>
          </a:xfrm>
          <a:prstGeom prst="rect">
            <a:avLst/>
          </a:prstGeom>
          <a:effectLst/>
        </p:spPr>
      </p:pic>
      <p:sp>
        <p:nvSpPr>
          <p:cNvPr id="3" name="object 17">
            <a:extLst>
              <a:ext uri="{FF2B5EF4-FFF2-40B4-BE49-F238E27FC236}">
                <a16:creationId xmlns:a16="http://schemas.microsoft.com/office/drawing/2014/main" id="{F354ADDD-537B-D636-9AAC-BB1510CD8523}"/>
              </a:ext>
            </a:extLst>
          </p:cNvPr>
          <p:cNvSpPr txBox="1"/>
          <p:nvPr/>
        </p:nvSpPr>
        <p:spPr>
          <a:xfrm>
            <a:off x="2143206" y="1607682"/>
            <a:ext cx="724447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Invite your contacts to visit you at the exhibition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The generated badge is a valid visitor badge from the opening of the exhibition.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not use this feature to create exhibitor badges.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1D36B-62F7-1ED8-FE85-5BC4454B4A5C}"/>
              </a:ext>
            </a:extLst>
          </p:cNvPr>
          <p:cNvSpPr/>
          <p:nvPr/>
        </p:nvSpPr>
        <p:spPr>
          <a:xfrm>
            <a:off x="4710513" y="3690855"/>
            <a:ext cx="1635968" cy="328981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E11717A-243B-6B72-8C12-10A946DC3954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557638" y="4019836"/>
            <a:ext cx="1847992" cy="1638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800" y="4047302"/>
            <a:ext cx="2315752" cy="2427345"/>
          </a:xfrm>
          <a:prstGeom prst="rect">
            <a:avLst/>
          </a:prstGeom>
          <a:ln>
            <a:noFill/>
          </a:ln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tx1"/>
                </a:solidFill>
              </a:rPr>
              <a:t>COMPANY</a:t>
            </a:r>
            <a:r>
              <a:rPr sz="2400" spc="-125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DASHBOARD</a:t>
            </a:r>
            <a:r>
              <a:rPr sz="2400" spc="-110" dirty="0">
                <a:solidFill>
                  <a:schemeClr val="tx1"/>
                </a:solidFill>
              </a:rPr>
              <a:t> </a:t>
            </a:r>
            <a:r>
              <a:rPr sz="2400" spc="-1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42E26F6F-BD46-3B0B-93F9-64ED05EE8570}"/>
              </a:ext>
            </a:extLst>
          </p:cNvPr>
          <p:cNvSpPr txBox="1"/>
          <p:nvPr/>
        </p:nvSpPr>
        <p:spPr>
          <a:xfrm>
            <a:off x="2311401" y="1663887"/>
            <a:ext cx="9107080" cy="278473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Dashboard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a wealth of data regarding your performance at the exhibition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dashboard synthesizes your leads generated during the show 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lang="en-US" sz="16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A large amount of data is available to help you understand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typology of your leads, your strengths, and areas for improvement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your next exhibition.</a:t>
            </a:r>
            <a:endParaRPr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 pro version also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 yourself with your competitors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page only becomes accessible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 days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 the show.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66DF538E-B460-8DE5-B129-71106BA21D5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21" y="1663887"/>
            <a:ext cx="1786979" cy="1561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409906" y="1487011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06808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PREPARE MY STAND</a:t>
            </a:r>
            <a:endParaRPr sz="2400" spc="-10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618831" y="1801337"/>
            <a:ext cx="56388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 flipH="1">
            <a:off x="4066631" y="4102445"/>
            <a:ext cx="3445512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find all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information and documents you need to prepare your stand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(stand packages, regulations and procedures, additional services...)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F7C0-88A9-DD12-CF7B-F9CE22C9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1600200"/>
            <a:ext cx="3445512" cy="45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84338-403D-2DDE-2FAE-3D799791C2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1"/>
          <p:cNvSpPr>
            <a:spLocks/>
          </p:cNvSpPr>
          <p:nvPr/>
        </p:nvSpPr>
        <p:spPr>
          <a:xfrm>
            <a:off x="883505" y="1487011"/>
            <a:ext cx="1735326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7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DECLARE MY SERVICE PROVIDERS</a:t>
            </a:r>
            <a:endParaRPr sz="2400" spc="-10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57063" y="2286000"/>
            <a:ext cx="6316759" cy="1557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942760" y="3874134"/>
            <a:ext cx="4923661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declare the </a:t>
            </a:r>
            <a:r>
              <a:rPr lang="en-US" b="1" kern="0" dirty="0">
                <a:solidFill>
                  <a:schemeClr val="tx1"/>
                </a:solidFill>
              </a:rPr>
              <a:t>supplier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(s) who will be working on your stand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market. This declaration is mandatory and should be made as early as possible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822" y="1653579"/>
            <a:ext cx="1910286" cy="43801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D726EB-D7B7-5724-8250-61934F1FC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D09A41-2161-DF82-E396-42F43C7CF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r="65541"/>
          <a:stretch/>
        </p:blipFill>
        <p:spPr>
          <a:xfrm>
            <a:off x="977365" y="2568539"/>
            <a:ext cx="2342671" cy="3294860"/>
          </a:xfrm>
          <a:prstGeom prst="rect">
            <a:avLst/>
          </a:prstGeom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DD2AFF-DE24-2ED9-F855-C62023A971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r="65541" b="90905"/>
          <a:stretch/>
        </p:blipFill>
        <p:spPr>
          <a:xfrm>
            <a:off x="1008848" y="1562474"/>
            <a:ext cx="2342671" cy="299663"/>
          </a:xfrm>
          <a:prstGeom prst="rect">
            <a:avLst/>
          </a:prstGeom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AD92DF-E780-A902-F38D-93535ED6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82" y="1981199"/>
            <a:ext cx="2374154" cy="489385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C5151DDE-C2A2-5966-9D67-CE21E3C16282}"/>
              </a:ext>
            </a:extLst>
          </p:cNvPr>
          <p:cNvSpPr>
            <a:spLocks/>
          </p:cNvSpPr>
          <p:nvPr/>
        </p:nvSpPr>
        <p:spPr>
          <a:xfrm>
            <a:off x="945882" y="1928452"/>
            <a:ext cx="2411181" cy="587339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6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4284A-37ED-6815-E29B-890007E6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39A6CC5-0D76-1639-13F6-681472E4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55" b="3390"/>
          <a:stretch/>
        </p:blipFill>
        <p:spPr>
          <a:xfrm>
            <a:off x="607348" y="1826580"/>
            <a:ext cx="2600688" cy="281537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5D99FBC-14D9-DF9B-861C-D2DB4E1D6F2D}"/>
              </a:ext>
            </a:extLst>
          </p:cNvPr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A18A0CE-3CC2-A61A-D03B-70D38AF9E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855" y="198361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MAKE YOUR SHOW A SUCCESS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EDF888E-0F8C-9DF2-3AD3-878060FEBAC5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>
            <a:off x="3208036" y="3234267"/>
            <a:ext cx="6010337" cy="21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83B7481-396C-2218-2A96-0F3469981043}"/>
              </a:ext>
            </a:extLst>
          </p:cNvPr>
          <p:cNvSpPr txBox="1"/>
          <p:nvPr/>
        </p:nvSpPr>
        <p:spPr>
          <a:xfrm>
            <a:off x="4164270" y="3506830"/>
            <a:ext cx="4097867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you'll find all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tools and best practices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need to make your show a success!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82A1A5-9889-60F7-C163-A25CCF0C1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8373" y="1826580"/>
            <a:ext cx="2598139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CCA091F-1F45-9EF9-87FB-E87C31CC1418}"/>
              </a:ext>
            </a:extLst>
          </p:cNvPr>
          <p:cNvSpPr>
            <a:spLocks/>
          </p:cNvSpPr>
          <p:nvPr/>
        </p:nvSpPr>
        <p:spPr>
          <a:xfrm>
            <a:off x="607348" y="2989575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A0CD4-E0AE-A7C7-4D83-EF85A82905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1826580"/>
            <a:ext cx="2600688" cy="1065490"/>
          </a:xfrm>
          <a:prstGeom prst="rect">
            <a:avLst/>
          </a:prstGeom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86656F-6773-89F5-D6F1-7441449489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3562404"/>
            <a:ext cx="2600688" cy="1065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13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06404"/>
            <a:ext cx="6532284" cy="461472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Glossary</a:t>
            </a:r>
            <a:endParaRPr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Log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into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company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account</a:t>
            </a:r>
            <a:endParaRPr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Homepage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of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hub</a:t>
            </a:r>
            <a:endParaRPr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Edit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my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profile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Sharers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Endowment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Exhibitors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 catalogue</a:t>
            </a:r>
            <a:endParaRPr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indent="-227965">
              <a:spcBef>
                <a:spcPts val="600"/>
              </a:spcBef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Lead Manager App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)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Lead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Generation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Solution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Manage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your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company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 badges</a:t>
            </a:r>
            <a:endParaRPr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 Invite manager</a:t>
            </a:r>
            <a:endParaRPr lang="fr-FR" sz="14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Your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dashboard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analytics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My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 stand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Register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 my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5" action="ppaction://hlinksldjump"/>
              </a:rPr>
              <a:t>supplier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Make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your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 show a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success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7" action="ppaction://hlinksldjump"/>
              </a:rPr>
              <a:t>Awards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8" action="ppaction://hlinksldjump"/>
              </a:rPr>
              <a:t>Need </a:t>
            </a: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8" action="ppaction://hlinksldjump"/>
              </a:rPr>
              <a:t>any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8" action="ppaction://hlinksldjump"/>
              </a:rPr>
              <a:t> assistance?</a:t>
            </a:r>
            <a:endParaRPr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TABLE OF CONTENTS</a:t>
            </a:r>
            <a:endParaRPr sz="2400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AWARDS</a:t>
            </a:r>
            <a:endParaRPr sz="2400" spc="-10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25581" y="3710031"/>
            <a:ext cx="57752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4308770" y="4198943"/>
            <a:ext cx="3574459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you want to show off your innovations?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your innovative products or services in the Awards section to take part in our competition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2951" y="2280833"/>
            <a:ext cx="2540411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341D29-5FFA-8CD5-E2C0-F9CE7CF986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C0ABB5-9483-C629-02BC-427D81958E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55681" r="4199" b="1"/>
          <a:stretch/>
        </p:blipFill>
        <p:spPr>
          <a:xfrm>
            <a:off x="977365" y="3954723"/>
            <a:ext cx="2272083" cy="1908676"/>
          </a:xfrm>
          <a:prstGeom prst="rect">
            <a:avLst/>
          </a:prstGeom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22B3A7-7DA2-518E-3AED-AEBD8B045B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55681" r="4199" b="2013"/>
          <a:stretch/>
        </p:blipFill>
        <p:spPr>
          <a:xfrm>
            <a:off x="1015431" y="1570624"/>
            <a:ext cx="2272083" cy="1822037"/>
          </a:xfrm>
          <a:prstGeom prst="rect">
            <a:avLst/>
          </a:prstGeom>
          <a:effectLst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213D1F-40C7-88F9-5E47-E97D9B53D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140" y="3472049"/>
            <a:ext cx="2296530" cy="495369"/>
          </a:xfrm>
          <a:prstGeom prst="rect">
            <a:avLst/>
          </a:prstGeom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F10DD9B2-3836-1A8F-1C1E-BADC3CDE0A04}"/>
              </a:ext>
            </a:extLst>
          </p:cNvPr>
          <p:cNvSpPr>
            <a:spLocks/>
          </p:cNvSpPr>
          <p:nvPr/>
        </p:nvSpPr>
        <p:spPr>
          <a:xfrm>
            <a:off x="849544" y="3465340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3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4229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sz="2400" spc="-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sz="2400" spc="-13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ASSISTANCE?</a:t>
            </a:r>
            <a:endParaRPr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2235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fr-FR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9am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6pm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CET.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By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sz="2400" b="0" i="0" u="sng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</a:t>
            </a:r>
            <a:r>
              <a:rPr kumimoji="0" sz="2400" b="0" i="0" u="sng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</a:t>
            </a:r>
            <a:r>
              <a:rPr kumimoji="0" sz="2400" b="0" i="0" u="sng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sz="2400" b="0" i="0" u="sng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FAQ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chemeClr val="tx1"/>
                </a:solidFill>
              </a:rPr>
              <a:t>GLOSSARY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2329660"/>
            <a:ext cx="4320000" cy="295016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Companies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officially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attached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holder,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often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purpose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marketing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sales.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Interface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monitor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statistics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indent="-287020"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dirty="0">
                <a:solidFill>
                  <a:prstClr val="black"/>
                </a:solidFill>
                <a:latin typeface="Arial"/>
                <a:cs typeface="Arial"/>
              </a:rPr>
              <a:t>Lead Manager App 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(ex-</a:t>
            </a:r>
            <a:r>
              <a:rPr lang="fr-FR" sz="1400" kern="0" spc="-30" err="1">
                <a:solidFill>
                  <a:prstClr val="black"/>
                </a:solidFill>
                <a:latin typeface="Arial"/>
                <a:cs typeface="Arial"/>
              </a:rPr>
              <a:t>Emperia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n-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site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lead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capture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400" kern="0" spc="-15" dirty="0">
                <a:solidFill>
                  <a:prstClr val="black"/>
                </a:solidFill>
                <a:latin typeface="Arial"/>
                <a:cs typeface="Arial"/>
              </a:rPr>
              <a:t>Lead Manager</a:t>
            </a:r>
            <a:r>
              <a:rPr lang="en-US" sz="1400" b="1" kern="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0" dirty="0">
                <a:solidFill>
                  <a:prstClr val="black"/>
                </a:solidFill>
                <a:latin typeface="Arial"/>
                <a:cs typeface="Arial"/>
              </a:rPr>
              <a:t>app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exhibitors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 scan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visitors'</a:t>
            </a: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badges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contacts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fr-FR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21051B0-3A93-F2CD-B5A2-7C3E394F1AC2}"/>
              </a:ext>
            </a:extLst>
          </p:cNvPr>
          <p:cNvSpPr txBox="1"/>
          <p:nvPr/>
        </p:nvSpPr>
        <p:spPr>
          <a:xfrm>
            <a:off x="7338600" y="2329660"/>
            <a:ext cx="4320000" cy="198323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7815" marR="119380" indent="-285750"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prepare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page,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</a:t>
            </a:r>
            <a:r>
              <a:rPr kumimoji="0" sz="14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App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) lead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notifications,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register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exhibitor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delegates,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invite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Once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added,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(unlimited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additional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tx1"/>
                </a:solidFill>
              </a:rPr>
              <a:t>HOW</a:t>
            </a:r>
            <a:r>
              <a:rPr sz="2400" spc="-7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TO</a:t>
            </a:r>
            <a:r>
              <a:rPr sz="2400" spc="-65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LOG</a:t>
            </a:r>
            <a:r>
              <a:rPr sz="2400" spc="-55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IN</a:t>
            </a:r>
            <a:r>
              <a:rPr sz="2400" spc="-6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TO</a:t>
            </a:r>
            <a:r>
              <a:rPr sz="2400" spc="-75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YOUR</a:t>
            </a:r>
            <a:r>
              <a:rPr sz="2400" spc="-55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COMPANY</a:t>
            </a:r>
            <a:r>
              <a:rPr sz="2400" spc="-65" dirty="0">
                <a:solidFill>
                  <a:schemeClr val="tx1"/>
                </a:solidFill>
              </a:rPr>
              <a:t> </a:t>
            </a:r>
            <a:r>
              <a:rPr sz="2400" spc="-10" dirty="0">
                <a:solidFill>
                  <a:schemeClr val="tx1"/>
                </a:solidFill>
              </a:rPr>
              <a:t>SPACE</a:t>
            </a:r>
            <a:r>
              <a:rPr lang="fr-FR" sz="2400" spc="-10" dirty="0">
                <a:solidFill>
                  <a:schemeClr val="tx1"/>
                </a:solidFill>
              </a:rPr>
              <a:t> </a:t>
            </a:r>
            <a:r>
              <a:rPr sz="2400" spc="-1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620000" y="18569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4" cstate="print"/>
            <a:srcRect t="15356"/>
            <a:stretch/>
          </p:blipFill>
          <p:spPr>
            <a:xfrm>
              <a:off x="2173223" y="3194503"/>
              <a:ext cx="3538727" cy="1323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</p:cNvCxnSpPr>
          <p:nvPr/>
        </p:nvCxnSpPr>
        <p:spPr>
          <a:xfrm flipV="1">
            <a:off x="2743200" y="3429000"/>
            <a:ext cx="4927852" cy="8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668881" y="2961761"/>
            <a:ext cx="1938172" cy="934478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Click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link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received</a:t>
            </a:r>
            <a:r>
              <a:rPr kumimoji="0" lang="en-US" sz="1400" b="1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lang="en-US" sz="14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email</a:t>
            </a:r>
            <a:r>
              <a:rPr kumimoji="0" lang="en-US" sz="14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personalize</a:t>
            </a:r>
            <a:r>
              <a:rPr kumimoji="0" lang="en-US" sz="1400" b="1" i="0" u="none" strike="noStrike" kern="0" cap="none" spc="-9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14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password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6B2D15B-36C5-8114-BA40-13EA5B6D731A}"/>
              </a:ext>
            </a:extLst>
          </p:cNvPr>
          <p:cNvSpPr txBox="1"/>
          <p:nvPr/>
        </p:nvSpPr>
        <p:spPr>
          <a:xfrm>
            <a:off x="263653" y="1541998"/>
            <a:ext cx="6908672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participation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confirmed,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RX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no-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reply@rxglobal.com</a:t>
            </a:r>
            <a:endParaRPr lang="fr-FR" sz="1600" b="1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link is active for 30 days from receipt of the email.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you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exceed this deadline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if you have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received the email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check your spam), contact our customer service. 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highlight>
                  <a:srgbClr val="FFFF00"/>
                </a:highlight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Help</a:t>
            </a:r>
            <a:r>
              <a:rPr kumimoji="0" sz="1600" b="1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highlight>
                  <a:srgbClr val="FFFF00"/>
                </a:highlight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sz="1600" b="1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highlight>
                  <a:srgbClr val="FFFF00"/>
                </a:highlight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Desk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230" y="3277532"/>
            <a:ext cx="4581533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33921" y="37948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tx1"/>
                </a:solidFill>
              </a:rPr>
              <a:t>HOMEPAGE</a:t>
            </a:r>
            <a:r>
              <a:rPr sz="2400" spc="-9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OF</a:t>
            </a:r>
            <a:r>
              <a:rPr sz="2400" spc="-10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YOUR</a:t>
            </a:r>
            <a:r>
              <a:rPr sz="2400" spc="-9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COMPANY</a:t>
            </a:r>
            <a:r>
              <a:rPr sz="2400" spc="-85" dirty="0">
                <a:solidFill>
                  <a:schemeClr val="tx1"/>
                </a:solidFill>
              </a:rPr>
              <a:t> </a:t>
            </a:r>
            <a:r>
              <a:rPr sz="2400" spc="-25" dirty="0">
                <a:solidFill>
                  <a:schemeClr val="tx1"/>
                </a:solidFill>
              </a:rPr>
              <a:t>HUB</a:t>
            </a:r>
          </a:p>
        </p:txBody>
      </p:sp>
      <p:sp>
        <p:nvSpPr>
          <p:cNvPr id="32" name="object 32"/>
          <p:cNvSpPr/>
          <p:nvPr/>
        </p:nvSpPr>
        <p:spPr>
          <a:xfrm>
            <a:off x="3191654" y="2203831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3913632" y="1796609"/>
            <a:ext cx="3389082" cy="983033"/>
            <a:chOff x="771144" y="1345692"/>
            <a:chExt cx="5420855" cy="1210055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1345692"/>
              <a:ext cx="5420855" cy="121005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2463449" y="2231965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3191654" y="2591564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398431" y="3876999"/>
            <a:ext cx="2394907" cy="44371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Here are the details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each section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of your Company Hub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2793338" y="4131812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384289" y="3120009"/>
            <a:ext cx="2807365" cy="44371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Here you will find the name of your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package type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367918" y="1982813"/>
            <a:ext cx="2020474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lang="en-US" sz="12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company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015D2E-438E-F281-28A9-DD8C0885D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/>
        </p:blipFill>
        <p:spPr>
          <a:xfrm>
            <a:off x="9312428" y="1866900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0BE805-7675-D190-EDC5-94A891F7D83E}"/>
              </a:ext>
            </a:extLst>
          </p:cNvPr>
          <p:cNvSpPr txBox="1"/>
          <p:nvPr/>
        </p:nvSpPr>
        <p:spPr>
          <a:xfrm>
            <a:off x="4752486" y="5405113"/>
            <a:ext cx="3090604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You will find here a list of additional resources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complete your preparation for the show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B64C07-61D2-323C-8335-77CD2F189D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7843090" y="4020268"/>
            <a:ext cx="1469338" cy="1698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EDIT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MY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PROFILE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139" y="1639016"/>
            <a:ext cx="1440000" cy="12705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22" y="4100846"/>
            <a:ext cx="2376279" cy="95941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283002" y="2525685"/>
            <a:ext cx="2135479" cy="3704776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2858682" y="4644532"/>
            <a:ext cx="62726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333921" y="4775199"/>
            <a:ext cx="2020473" cy="285057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333921" y="5265206"/>
            <a:ext cx="2376279" cy="96525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>
                <a:solidFill>
                  <a:schemeClr val="tx1"/>
                </a:solidFill>
              </a:rPr>
              <a:t>Profile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 Administrators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E795A42-E282-9357-7CD5-30353F7F25C2}"/>
              </a:ext>
            </a:extLst>
          </p:cNvPr>
          <p:cNvSpPr txBox="1"/>
          <p:nvPr/>
        </p:nvSpPr>
        <p:spPr>
          <a:xfrm>
            <a:off x="2127060" y="1639016"/>
            <a:ext cx="8205333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section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dedicated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managing/adding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administrators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fr-FR" sz="16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l"/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Complete all the elements that will be used for:</a:t>
            </a:r>
          </a:p>
          <a:p>
            <a:pPr algn="l"/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listing on the fair's website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search engine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recommendation to visitors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who pre-register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3525965" y="5265205"/>
            <a:ext cx="4938052" cy="96525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 section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modify your company's information</a:t>
            </a:r>
            <a:endParaRPr lang="en-US" kern="0" dirty="0">
              <a:solidFill>
                <a:schemeClr val="tx1"/>
              </a:solidFill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your company profile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as many details as possible !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description, cover image...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 your business opportunities!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6503D6-498C-B13E-911E-56EB15103A2B}"/>
              </a:ext>
            </a:extLst>
          </p:cNvPr>
          <p:cNvCxnSpPr>
            <a:cxnSpLocks/>
          </p:cNvCxnSpPr>
          <p:nvPr/>
        </p:nvCxnSpPr>
        <p:spPr>
          <a:xfrm>
            <a:off x="1016000" y="2909555"/>
            <a:ext cx="0" cy="1065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chemeClr val="tx1"/>
                </a:solidFill>
              </a:rPr>
              <a:t>EDIT</a:t>
            </a:r>
            <a:r>
              <a:rPr spc="-50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MY</a:t>
            </a:r>
            <a:r>
              <a:rPr spc="-50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PROFILE</a:t>
            </a:r>
            <a:r>
              <a:rPr spc="-35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-</a:t>
            </a:r>
            <a:r>
              <a:rPr spc="-65">
                <a:solidFill>
                  <a:schemeClr val="tx1"/>
                </a:solidFill>
              </a:rPr>
              <a:t> </a:t>
            </a:r>
            <a:r>
              <a:rPr sz="2400">
                <a:solidFill>
                  <a:schemeClr val="tx1"/>
                </a:solidFill>
              </a:rPr>
              <a:t>COMPANY</a:t>
            </a:r>
            <a:r>
              <a:rPr sz="2400" spc="-50">
                <a:solidFill>
                  <a:schemeClr val="tx1"/>
                </a:solidFill>
              </a:rPr>
              <a:t> </a:t>
            </a:r>
            <a:r>
              <a:rPr sz="2400">
                <a:solidFill>
                  <a:schemeClr val="tx1"/>
                </a:solidFill>
              </a:rPr>
              <a:t>ADMINISTRATOR</a:t>
            </a:r>
            <a:r>
              <a:rPr sz="2400" spc="-60">
                <a:solidFill>
                  <a:schemeClr val="tx1"/>
                </a:solidFill>
              </a:rPr>
              <a:t> </a:t>
            </a:r>
            <a:r>
              <a:rPr sz="2400" spc="-25">
                <a:solidFill>
                  <a:schemeClr val="tx1"/>
                </a:solidFill>
              </a:rPr>
              <a:t>TAB</a:t>
            </a:r>
            <a:endParaRPr sz="2400">
              <a:solidFill>
                <a:schemeClr val="tx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15204" y="2785278"/>
            <a:ext cx="6133681" cy="2665475"/>
            <a:chOff x="5775329" y="1832580"/>
            <a:chExt cx="6133681" cy="2665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329" y="1832580"/>
              <a:ext cx="6133681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131813" y="3066502"/>
              <a:ext cx="2977757" cy="804585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779641" y="3749979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01649" y="5106214"/>
            <a:ext cx="1172872" cy="344539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4323" y="3695898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5370021" y="3536930"/>
            <a:ext cx="445183" cy="2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</p:cNvCxnSpPr>
          <p:nvPr/>
        </p:nvCxnSpPr>
        <p:spPr>
          <a:xfrm>
            <a:off x="5370021" y="5305694"/>
            <a:ext cx="4451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4277" y="4961840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654179" y="4961454"/>
            <a:ext cx="2715842" cy="62837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activation email to the company page (in case your colleague did not receive it)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654179" y="3091936"/>
            <a:ext cx="2715842" cy="88998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add any of your colleagues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have access to the company page full set up.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will receive an activation email.</a:t>
            </a:r>
          </a:p>
        </p:txBody>
      </p:sp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 rotWithShape="1">
          <a:blip r:embed="rId6" cstate="print"/>
          <a:srcRect r="7732"/>
          <a:stretch/>
        </p:blipFill>
        <p:spPr>
          <a:xfrm>
            <a:off x="333921" y="3928676"/>
            <a:ext cx="1861517" cy="1202228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085325" y="2980886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1069349" y="4767771"/>
            <a:ext cx="864058" cy="3873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5204" y="3352381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5462" y="5782777"/>
            <a:ext cx="3317630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your company admins list at anytime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8AB1DA-6415-BEB4-4812-BA1B41011032}"/>
              </a:ext>
            </a:extLst>
          </p:cNvPr>
          <p:cNvSpPr txBox="1"/>
          <p:nvPr/>
        </p:nvSpPr>
        <p:spPr>
          <a:xfrm>
            <a:off x="2070100" y="1600222"/>
            <a:ext cx="9244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administrators are individuals from your company who require access to the exhibitor space. Secondary administrators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have the same access as the primary administrator.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828" y="1600337"/>
            <a:ext cx="1513041" cy="1309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>
                <a:solidFill>
                  <a:schemeClr val="tx1"/>
                </a:solidFill>
              </a:rPr>
              <a:t>SHARERS</a:t>
            </a:r>
            <a:endParaRPr sz="240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4522F4-51F7-A45D-E259-48C283EE6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1"/>
          <a:stretch/>
        </p:blipFill>
        <p:spPr>
          <a:xfrm>
            <a:off x="2930001" y="3971639"/>
            <a:ext cx="6876593" cy="2147865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04CA4A9-EEDA-438F-9F55-BDF0ADE61EA7}"/>
              </a:ext>
            </a:extLst>
          </p:cNvPr>
          <p:cNvSpPr/>
          <p:nvPr/>
        </p:nvSpPr>
        <p:spPr>
          <a:xfrm>
            <a:off x="7441845" y="5158727"/>
            <a:ext cx="770034" cy="3837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83244" y="5239177"/>
            <a:ext cx="19881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DAEBD3-442D-8E08-B562-CBFCB9544A46}"/>
              </a:ext>
            </a:extLst>
          </p:cNvPr>
          <p:cNvCxnSpPr>
            <a:cxnSpLocks/>
          </p:cNvCxnSpPr>
          <p:nvPr/>
        </p:nvCxnSpPr>
        <p:spPr>
          <a:xfrm flipH="1">
            <a:off x="8211879" y="5347323"/>
            <a:ext cx="1847060" cy="32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EA84CA1-373F-7666-55F1-CA4B88B83CB3}"/>
              </a:ext>
            </a:extLst>
          </p:cNvPr>
          <p:cNvSpPr txBox="1"/>
          <p:nvPr/>
        </p:nvSpPr>
        <p:spPr>
          <a:xfrm>
            <a:off x="387328" y="4925826"/>
            <a:ext cx="1895916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Activate or deactivate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company hub for your sharers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C33B7E-2077-3F71-2E91-3ACB79BCB06B}"/>
              </a:ext>
            </a:extLst>
          </p:cNvPr>
          <p:cNvSpPr txBox="1"/>
          <p:nvPr/>
        </p:nvSpPr>
        <p:spPr>
          <a:xfrm>
            <a:off x="10209028" y="4731140"/>
            <a:ext cx="1686054" cy="1180699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the location of your booth is displayed, which cannot be modified, and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the sharer will also be placed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550B96-EC94-C6FA-A914-02161BC92104}"/>
              </a:ext>
            </a:extLst>
          </p:cNvPr>
          <p:cNvSpPr/>
          <p:nvPr/>
        </p:nvSpPr>
        <p:spPr>
          <a:xfrm>
            <a:off x="4338121" y="4734966"/>
            <a:ext cx="883181" cy="84751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11CF5A-8083-A758-90F7-F72EC0975436}"/>
              </a:ext>
            </a:extLst>
          </p:cNvPr>
          <p:cNvCxnSpPr>
            <a:cxnSpLocks/>
          </p:cNvCxnSpPr>
          <p:nvPr/>
        </p:nvCxnSpPr>
        <p:spPr>
          <a:xfrm flipH="1">
            <a:off x="5139289" y="3321501"/>
            <a:ext cx="1304625" cy="739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D6347E-6AD7-4349-F310-E2FE33AAFC6B}"/>
              </a:ext>
            </a:extLst>
          </p:cNvPr>
          <p:cNvCxnSpPr>
            <a:cxnSpLocks/>
          </p:cNvCxnSpPr>
          <p:nvPr/>
        </p:nvCxnSpPr>
        <p:spPr>
          <a:xfrm>
            <a:off x="6443914" y="3321501"/>
            <a:ext cx="997931" cy="672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8">
            <a:extLst>
              <a:ext uri="{FF2B5EF4-FFF2-40B4-BE49-F238E27FC236}">
                <a16:creationId xmlns:a16="http://schemas.microsoft.com/office/drawing/2014/main" id="{69211B94-DBFC-EAA4-9164-0C73476E8F6A}"/>
              </a:ext>
            </a:extLst>
          </p:cNvPr>
          <p:cNvSpPr txBox="1"/>
          <p:nvPr/>
        </p:nvSpPr>
        <p:spPr>
          <a:xfrm>
            <a:off x="2390775" y="1685824"/>
            <a:ext cx="93287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section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 and manage your sharers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enabling them to access their own space and prepare for the market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A204A04-2ED7-6524-AE74-26AA6EB9EB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/>
        </p:blipFill>
        <p:spPr>
          <a:xfrm>
            <a:off x="387328" y="1685824"/>
            <a:ext cx="1690478" cy="1328593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4A8A32-D725-CAC9-F25B-6CD2A4F03AA1}"/>
              </a:ext>
            </a:extLst>
          </p:cNvPr>
          <p:cNvSpPr txBox="1"/>
          <p:nvPr/>
        </p:nvSpPr>
        <p:spPr>
          <a:xfrm>
            <a:off x="4119035" y="2936060"/>
            <a:ext cx="4649758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can find the number of sharers you have, as well as the types of available packs.</a:t>
            </a:r>
          </a:p>
        </p:txBody>
      </p:sp>
    </p:spTree>
    <p:extLst>
      <p:ext uri="{BB962C8B-B14F-4D97-AF65-F5344CB8AC3E}">
        <p14:creationId xmlns:p14="http://schemas.microsoft.com/office/powerpoint/2010/main" val="17416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ENDOWMENT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4D2AD170-CC97-3093-D754-2E625D850967}"/>
              </a:ext>
            </a:extLst>
          </p:cNvPr>
          <p:cNvSpPr txBox="1"/>
          <p:nvPr/>
        </p:nvSpPr>
        <p:spPr>
          <a:xfrm>
            <a:off x="2586303" y="1687785"/>
            <a:ext cx="890656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This section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choose the allocation included in the Easy or Identity stand packages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 You have the choice between different types of allocations. However, you cannot modify the contents of an allocation.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Please note 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your choice of furniture allocation is only finalized after receiving a validation email indicating that the order has been taken into account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(r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emember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to check your spam)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7BB221-CC5C-7A73-B4E4-EA571567F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1683424"/>
            <a:ext cx="2057687" cy="162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B13D428-E006-1D63-C386-BF500A311E2D}"/>
              </a:ext>
            </a:extLst>
          </p:cNvPr>
          <p:cNvGrpSpPr/>
          <p:nvPr/>
        </p:nvGrpSpPr>
        <p:grpSpPr>
          <a:xfrm>
            <a:off x="4435095" y="3728990"/>
            <a:ext cx="3321810" cy="2458548"/>
            <a:chOff x="5876201" y="3261214"/>
            <a:chExt cx="3321810" cy="245854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E1A027C-52C8-A8CD-F4D4-C90C6E7E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76201" y="3261214"/>
              <a:ext cx="3321810" cy="24585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E01C4F-2258-D23A-8934-E9546DB650C3}"/>
                </a:ext>
              </a:extLst>
            </p:cNvPr>
            <p:cNvSpPr/>
            <p:nvPr/>
          </p:nvSpPr>
          <p:spPr>
            <a:xfrm>
              <a:off x="5876201" y="3277766"/>
              <a:ext cx="1212512" cy="1037133"/>
            </a:xfrm>
            <a:prstGeom prst="rect">
              <a:avLst/>
            </a:prstGeom>
            <a:solidFill>
              <a:srgbClr val="FBF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676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daffa0-0de6-4d0d-bffa-227823594933" xsi:nil="true"/>
    <lcf76f155ced4ddcb4097134ff3c332f xmlns="14ce0d30-9925-45c1-b4e1-10baaa720f2a">
      <Terms xmlns="http://schemas.microsoft.com/office/infopath/2007/PartnerControls"/>
    </lcf76f155ced4ddcb4097134ff3c332f>
    <int_x00e9_gr_x00e9_EE xmlns="14ce0d30-9925-45c1-b4e1-10baaa720f2a" xsi:nil="true"/>
    <Prev xmlns="14ce0d30-9925-45c1-b4e1-10baaa720f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D59B97C4AC84A81FC6B001326CA36" ma:contentTypeVersion="20" ma:contentTypeDescription="Create a new document." ma:contentTypeScope="" ma:versionID="c4a5593c6e0b88c879597ed1b541379f">
  <xsd:schema xmlns:xsd="http://www.w3.org/2001/XMLSchema" xmlns:xs="http://www.w3.org/2001/XMLSchema" xmlns:p="http://schemas.microsoft.com/office/2006/metadata/properties" xmlns:ns2="14ce0d30-9925-45c1-b4e1-10baaa720f2a" xmlns:ns3="d2daffa0-0de6-4d0d-bffa-227823594933" targetNamespace="http://schemas.microsoft.com/office/2006/metadata/properties" ma:root="true" ma:fieldsID="3bc5854a8312942134a5b3b359ebaff4" ns2:_="" ns3:_="">
    <xsd:import namespace="14ce0d30-9925-45c1-b4e1-10baaa720f2a"/>
    <xsd:import namespace="d2daffa0-0de6-4d0d-bffa-227823594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rev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_x00e9_gr_x00e9_E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0d30-9925-45c1-b4e1-10baaa72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" ma:index="18" nillable="true" ma:displayName="Prev" ma:format="Thumbnail" ma:internalName="Prev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_x00e9_gr_x00e9_EE" ma:index="24" nillable="true" ma:displayName="intégré EE" ma:format="Dropdown" ma:internalName="int_x00e9_gr_x00e9_EE">
      <xsd:simpleType>
        <xsd:union memberTypes="dms:Text">
          <xsd:simpleType>
            <xsd:restriction base="dms:Choice">
              <xsd:enumeration value="oui"/>
              <xsd:enumeration value="non"/>
            </xsd:restriction>
          </xsd:simpleType>
        </xsd:un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affa0-0de6-4d0d-bffa-227823594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774c2a-cc18-4b64-b3c9-7d9c8538d52a}" ma:internalName="TaxCatchAll" ma:showField="CatchAllData" ma:web="d2daffa0-0de6-4d0d-bffa-227823594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0C701-5C82-407A-93BD-3D1C9635E2A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5134616-d37a-4712-94c2-8a71bcf4f059"/>
    <ds:schemaRef ds:uri="http://purl.org/dc/terms/"/>
    <ds:schemaRef ds:uri="4ce2d7c3-efe1-46e9-add8-a5c9a07af974"/>
    <ds:schemaRef ds:uri="http://schemas.openxmlformats.org/package/2006/metadata/core-properties"/>
    <ds:schemaRef ds:uri="http://www.w3.org/XML/1998/namespace"/>
    <ds:schemaRef ds:uri="d2daffa0-0de6-4d0d-bffa-227823594933"/>
    <ds:schemaRef ds:uri="14ce0d30-9925-45c1-b4e1-10baaa720f2a"/>
  </ds:schemaRefs>
</ds:datastoreItem>
</file>

<file path=customXml/itemProps2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65825-1937-41B8-B1F2-1D96CEEF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e0d30-9925-45c1-b4e1-10baaa720f2a"/>
    <ds:schemaRef ds:uri="d2daffa0-0de6-4d0d-bffa-22782359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82404</TotalTime>
  <Words>1511</Words>
  <Application>Microsoft Office PowerPoint</Application>
  <PresentationFormat>Grand écran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Office Theme</vt:lpstr>
      <vt:lpstr>2_Office Theme</vt:lpstr>
      <vt:lpstr>3_Office Theme</vt:lpstr>
      <vt:lpstr>Présentation PowerPoint</vt:lpstr>
      <vt:lpstr>TABLE OF CONTENTS</vt:lpstr>
      <vt:lpstr>GLOSSARY</vt:lpstr>
      <vt:lpstr>HOW TO LOG IN TO YOUR COMPANY SPACE ?</vt:lpstr>
      <vt:lpstr>HOMEPAGE OF YOUR COMPANY HUB</vt:lpstr>
      <vt:lpstr>EDIT MY PROFILE</vt:lpstr>
      <vt:lpstr>EDIT MY PROFILE - COMPANY ADMINISTRATOR TAB</vt:lpstr>
      <vt:lpstr>SHARERS</vt:lpstr>
      <vt:lpstr>ENDOWMENT</vt:lpstr>
      <vt:lpstr>EXHIBITORS CATALOGUE</vt:lpstr>
      <vt:lpstr>Lead Manager App (ex-Emperia) : THE LEAD GENERATION SOLUTION Mobile App to scan visitors' badge</vt:lpstr>
      <vt:lpstr>Lead Manager App (ex-Emperia): THE LEAD GENERATION SOLUTION Download your leads</vt:lpstr>
      <vt:lpstr>MANAGE YOUR COMPANY BADGES Managing delegates registrations in your stand quota</vt:lpstr>
      <vt:lpstr>MANAGE YOUR COMPANY BADGES Managing delegates registrations in your stand quota</vt:lpstr>
      <vt:lpstr>INVITE MANAGER</vt:lpstr>
      <vt:lpstr>COMPANY DASHBOARD ANALYTICS</vt:lpstr>
      <vt:lpstr>PREPARE MY STAND</vt:lpstr>
      <vt:lpstr>DECLARE MY SERVICE PROVIDERS</vt:lpstr>
      <vt:lpstr>MAKE YOUR SHOW A SUCCESS</vt:lpstr>
      <vt:lpstr>AWARDS</vt:lpstr>
      <vt:lpstr>NEED ANY ASSISTANCE?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177</cp:revision>
  <dcterms:created xsi:type="dcterms:W3CDTF">2023-09-29T12:40:57Z</dcterms:created>
  <dcterms:modified xsi:type="dcterms:W3CDTF">2026-03-24T14:24:08Z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0x010100F74D59B97C4AC84A81FC6B001326CA36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2024-09-26T13:29:47Z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d0651ea8-1914-464b-be45-0e4d7f40f644</vt:lpwstr>
  </property>
  <property fmtid="{D5CDD505-2E9C-101B-9397-08002B2CF9AE}" pid="10" name="MSIP_Label_549ac42a-3eb4-4074-b885-aea26bd6241e_ContentBits">
    <vt:lpwstr>0</vt:lpwstr>
  </property>
</Properties>
</file>